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256" r:id="rId2"/>
    <p:sldId id="281" r:id="rId3"/>
    <p:sldId id="300" r:id="rId4"/>
    <p:sldId id="298" r:id="rId5"/>
    <p:sldId id="299" r:id="rId6"/>
  </p:sldIdLst>
  <p:sldSz cx="18288000" cy="10287000"/>
  <p:notesSz cx="6797675" cy="9929813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66CB"/>
    <a:srgbClr val="1836B2"/>
    <a:srgbClr val="B6E9F5"/>
    <a:srgbClr val="327EBF"/>
    <a:srgbClr val="FF494B"/>
    <a:srgbClr val="95DD52"/>
    <a:srgbClr val="86C7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36" autoAdjust="0"/>
    <p:restoredTop sz="94622" autoAdjust="0"/>
  </p:normalViewPr>
  <p:slideViewPr>
    <p:cSldViewPr>
      <p:cViewPr varScale="1">
        <p:scale>
          <a:sx n="71" d="100"/>
          <a:sy n="71" d="100"/>
        </p:scale>
        <p:origin x="106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8216"/>
          </a:xfrm>
          <a:prstGeom prst="rect">
            <a:avLst/>
          </a:prstGeom>
        </p:spPr>
        <p:txBody>
          <a:bodyPr vert="horz" lIns="89881" tIns="44941" rIns="89881" bIns="4494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3"/>
            <a:ext cx="2945659" cy="498216"/>
          </a:xfrm>
          <a:prstGeom prst="rect">
            <a:avLst/>
          </a:prstGeom>
        </p:spPr>
        <p:txBody>
          <a:bodyPr vert="horz" lIns="89881" tIns="44941" rIns="89881" bIns="44941" rtlCol="0"/>
          <a:lstStyle>
            <a:lvl1pPr algn="r">
              <a:defRPr sz="1200"/>
            </a:lvl1pPr>
          </a:lstStyle>
          <a:p>
            <a:fld id="{69F990D7-353E-42F0-9B84-95A84D595B08}" type="datetimeFigureOut">
              <a:rPr lang="ru-RU" smtClean="0"/>
              <a:t>13.05.2025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881" tIns="44941" rIns="89881" bIns="4494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9" y="4778726"/>
            <a:ext cx="5438140" cy="3909863"/>
          </a:xfrm>
          <a:prstGeom prst="rect">
            <a:avLst/>
          </a:prstGeom>
        </p:spPr>
        <p:txBody>
          <a:bodyPr vert="horz" lIns="89881" tIns="44941" rIns="89881" bIns="4494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31601"/>
            <a:ext cx="2945659" cy="498215"/>
          </a:xfrm>
          <a:prstGeom prst="rect">
            <a:avLst/>
          </a:prstGeom>
        </p:spPr>
        <p:txBody>
          <a:bodyPr vert="horz" lIns="89881" tIns="44941" rIns="89881" bIns="4494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31601"/>
            <a:ext cx="2945659" cy="498215"/>
          </a:xfrm>
          <a:prstGeom prst="rect">
            <a:avLst/>
          </a:prstGeom>
        </p:spPr>
        <p:txBody>
          <a:bodyPr vert="horz" lIns="89881" tIns="44941" rIns="89881" bIns="44941" rtlCol="0" anchor="b"/>
          <a:lstStyle>
            <a:lvl1pPr algn="r">
              <a:defRPr sz="1200"/>
            </a:lvl1pPr>
          </a:lstStyle>
          <a:p>
            <a:fld id="{622A5321-6453-48EB-A4C8-3EBE1916C9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215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3883" y="2019300"/>
            <a:ext cx="14248917" cy="4062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ru-RU" sz="8800" b="1" dirty="0">
                <a:solidFill>
                  <a:srgbClr val="1836B2"/>
                </a:solidFill>
                <a:latin typeface="Arial" panose="020B0604020202020204" pitchFamily="34" charset="0"/>
                <a:ea typeface="Fira Sans Ultra-Bold"/>
                <a:cs typeface="Arial" panose="020B0604020202020204" pitchFamily="34" charset="0"/>
                <a:sym typeface="Fira Sans Ultra-Bold"/>
              </a:rPr>
              <a:t>Алгоритм действий </a:t>
            </a:r>
            <a:r>
              <a:rPr lang="ru-RU" sz="8800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в период летнего комплектования </a:t>
            </a:r>
            <a:endParaRPr lang="en-US" sz="8800" b="1" dirty="0">
              <a:solidFill>
                <a:srgbClr val="1836B2"/>
              </a:solidFill>
              <a:latin typeface="Arial" panose="020B0604020202020204" pitchFamily="34" charset="0"/>
              <a:ea typeface="Fira Sans Ultra-Bold"/>
              <a:cs typeface="Arial" panose="020B0604020202020204" pitchFamily="34" charset="0"/>
              <a:sym typeface="Fira Sans Ultra-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1487942" y="6721669"/>
            <a:ext cx="7953476" cy="6888453"/>
            <a:chOff x="0" y="0"/>
            <a:chExt cx="6202680" cy="53721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4311262" y="2409036"/>
            <a:ext cx="7953476" cy="6888453"/>
            <a:chOff x="0" y="0"/>
            <a:chExt cx="6202680" cy="53721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202680" cy="5372100"/>
            </a:xfrm>
            <a:custGeom>
              <a:avLst/>
              <a:gdLst/>
              <a:ahLst/>
              <a:cxnLst/>
              <a:rect l="l" t="t" r="r" b="b"/>
              <a:pathLst>
                <a:path w="6202680" h="5372100">
                  <a:moveTo>
                    <a:pt x="4652010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4652010" y="5372100"/>
                  </a:lnTo>
                  <a:lnTo>
                    <a:pt x="6202680" y="2686050"/>
                  </a:lnTo>
                  <a:lnTo>
                    <a:pt x="4652010" y="0"/>
                  </a:lnTo>
                  <a:close/>
                </a:path>
              </a:pathLst>
            </a:custGeom>
            <a:solidFill>
              <a:srgbClr val="1836B2"/>
            </a:solidFill>
          </p:spPr>
        </p:sp>
      </p:grpSp>
      <p:sp>
        <p:nvSpPr>
          <p:cNvPr id="3" name="Прямоугольник 2"/>
          <p:cNvSpPr/>
          <p:nvPr/>
        </p:nvSpPr>
        <p:spPr>
          <a:xfrm>
            <a:off x="533883" y="7067371"/>
            <a:ext cx="114908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err="1">
                <a:solidFill>
                  <a:srgbClr val="1836B2"/>
                </a:solidFill>
                <a:latin typeface="Arial" panose="020B0604020202020204" pitchFamily="34" charset="0"/>
                <a:ea typeface="Fira Sans Ultra-Bold"/>
                <a:cs typeface="Arial" panose="020B0604020202020204" pitchFamily="34" charset="0"/>
                <a:sym typeface="Fira Sans Ultra-Bold"/>
              </a:rPr>
              <a:t>Ваучерное</a:t>
            </a:r>
            <a:r>
              <a:rPr lang="ru-RU" sz="3600" b="1" i="1" dirty="0">
                <a:solidFill>
                  <a:srgbClr val="1836B2"/>
                </a:solidFill>
                <a:latin typeface="Arial" panose="020B0604020202020204" pitchFamily="34" charset="0"/>
                <a:ea typeface="Fira Sans Ultra-Bold"/>
                <a:cs typeface="Arial" panose="020B0604020202020204" pitchFamily="34" charset="0"/>
                <a:sym typeface="Fira Sans Ultra-Bold"/>
              </a:rPr>
              <a:t> финансирование в дошкольном образовании</a:t>
            </a:r>
            <a:endParaRPr lang="ru-RU" sz="3600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4F6B1DA1-6A64-414C-A0D8-A06B4D48011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233" y="2048235"/>
            <a:ext cx="4689729" cy="240674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6608" y="-25295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пункт 51.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2"/>
          <p:cNvGrpSpPr/>
          <p:nvPr/>
        </p:nvGrpSpPr>
        <p:grpSpPr>
          <a:xfrm>
            <a:off x="-304800" y="9775306"/>
            <a:ext cx="18973800" cy="1542251"/>
            <a:chOff x="0" y="0"/>
            <a:chExt cx="58960502" cy="5372100"/>
          </a:xfrm>
        </p:grpSpPr>
        <p:sp>
          <p:nvSpPr>
            <p:cNvPr id="22" name="Freeform 3"/>
            <p:cNvSpPr/>
            <p:nvPr/>
          </p:nvSpPr>
          <p:spPr>
            <a:xfrm>
              <a:off x="0" y="0"/>
              <a:ext cx="58960500" cy="5372100"/>
            </a:xfrm>
            <a:custGeom>
              <a:avLst/>
              <a:gdLst/>
              <a:ahLst/>
              <a:cxnLst/>
              <a:rect l="l" t="t" r="r" b="b"/>
              <a:pathLst>
                <a:path w="58960500" h="5372100">
                  <a:moveTo>
                    <a:pt x="57409829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7409829" y="5372100"/>
                  </a:lnTo>
                  <a:lnTo>
                    <a:pt x="58960500" y="2686050"/>
                  </a:lnTo>
                  <a:lnTo>
                    <a:pt x="57409829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sp>
        <p:nvSpPr>
          <p:cNvPr id="23" name="Прямоугольник 22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195055" y="38600"/>
            <a:ext cx="153598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Допускается прием детей на места временно отсутствующих детей по причине отпуска на срок не менее 30 (тридцати) дней в период комплектования с 1 по 31 июля, при этом финансирование осуществляется не выше проектной мощности.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90212" y="2621115"/>
            <a:ext cx="383371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Отмечает в ИС МИО детей, уходящих и/или ушедших в отпуск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A505EF52-5B6C-4BC7-9CB3-272D00C7A52D}"/>
              </a:ext>
            </a:extLst>
          </p:cNvPr>
          <p:cNvSpPr/>
          <p:nvPr/>
        </p:nvSpPr>
        <p:spPr>
          <a:xfrm>
            <a:off x="432974" y="1678947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24BDA41-2ACF-4481-818C-0F7D607BB11E}"/>
              </a:ext>
            </a:extLst>
          </p:cNvPr>
          <p:cNvSpPr/>
          <p:nvPr/>
        </p:nvSpPr>
        <p:spPr>
          <a:xfrm>
            <a:off x="15477838" y="1676183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ИС МИО: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501DB09-6B56-4E75-AE0C-A395FAB6767D}"/>
              </a:ext>
            </a:extLst>
          </p:cNvPr>
          <p:cNvSpPr/>
          <p:nvPr/>
        </p:nvSpPr>
        <p:spPr>
          <a:xfrm>
            <a:off x="16129454" y="4473198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CBE281D-FD5B-4159-9592-7B644A4C65D8}"/>
              </a:ext>
            </a:extLst>
          </p:cNvPr>
          <p:cNvSpPr/>
          <p:nvPr/>
        </p:nvSpPr>
        <p:spPr>
          <a:xfrm>
            <a:off x="12546876" y="4439227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ФЦ: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868E858-0A9D-432E-B89D-01AE50551ECE}"/>
              </a:ext>
            </a:extLst>
          </p:cNvPr>
          <p:cNvSpPr/>
          <p:nvPr/>
        </p:nvSpPr>
        <p:spPr>
          <a:xfrm>
            <a:off x="5972377" y="4461800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F5F544D-BA7F-4D4C-A0D1-5A2A4956A43C}"/>
              </a:ext>
            </a:extLst>
          </p:cNvPr>
          <p:cNvSpPr txBox="1"/>
          <p:nvPr/>
        </p:nvSpPr>
        <p:spPr>
          <a:xfrm>
            <a:off x="1981200" y="2405702"/>
            <a:ext cx="439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5907A6A-A4AF-460C-BD08-C61377DD7714}"/>
              </a:ext>
            </a:extLst>
          </p:cNvPr>
          <p:cNvSpPr/>
          <p:nvPr/>
        </p:nvSpPr>
        <p:spPr>
          <a:xfrm>
            <a:off x="5880634" y="2498478"/>
            <a:ext cx="325327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Собирает заявления от родителей и фиксирует отпуска детей в ИС МИО с указанием начала отпуска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B0F1877-BCAF-4E79-AE5C-31FD5CBBC0AD}"/>
              </a:ext>
            </a:extLst>
          </p:cNvPr>
          <p:cNvSpPr txBox="1"/>
          <p:nvPr/>
        </p:nvSpPr>
        <p:spPr>
          <a:xfrm>
            <a:off x="2910471" y="8455413"/>
            <a:ext cx="30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9E6E9E35-C105-4CA7-9FB2-2EA0337532B2}"/>
              </a:ext>
            </a:extLst>
          </p:cNvPr>
          <p:cNvSpPr/>
          <p:nvPr/>
        </p:nvSpPr>
        <p:spPr>
          <a:xfrm>
            <a:off x="10551268" y="2765069"/>
            <a:ext cx="399961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Публикует в ИС МИО информацию по свободным места (места, по которым дети ушли/уходят в отпуск)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C3998C5E-716F-4CB1-9654-C14E6B3B12BE}"/>
              </a:ext>
            </a:extLst>
          </p:cNvPr>
          <p:cNvSpPr/>
          <p:nvPr/>
        </p:nvSpPr>
        <p:spPr>
          <a:xfrm>
            <a:off x="14702697" y="3329268"/>
            <a:ext cx="66518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Публикует свободные места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41F3FEF1-3B3E-4FA9-8CFA-99FC5F8E3527}"/>
              </a:ext>
            </a:extLst>
          </p:cNvPr>
          <p:cNvSpPr/>
          <p:nvPr/>
        </p:nvSpPr>
        <p:spPr>
          <a:xfrm>
            <a:off x="0" y="6245161"/>
            <a:ext cx="46578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Выводит информацию о свободных местах для детей из очереди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BDCC74B3-0E2D-4BFD-A206-054DB58DF762}"/>
              </a:ext>
            </a:extLst>
          </p:cNvPr>
          <p:cNvSpPr/>
          <p:nvPr/>
        </p:nvSpPr>
        <p:spPr>
          <a:xfrm>
            <a:off x="8392880" y="6364129"/>
            <a:ext cx="66518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Табелирует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детей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97A656F7-2E36-4A78-A710-B9099D6E9039}"/>
              </a:ext>
            </a:extLst>
          </p:cNvPr>
          <p:cNvSpPr/>
          <p:nvPr/>
        </p:nvSpPr>
        <p:spPr>
          <a:xfrm>
            <a:off x="10931821" y="5731757"/>
            <a:ext cx="41570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Производит расчет и оплату </a:t>
            </a:r>
          </a:p>
          <a:p>
            <a:pPr lvl="0" algn="ctr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выше проектной мощности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8997AE89-3CC2-40E5-B549-07FA30C108B0}"/>
              </a:ext>
            </a:extLst>
          </p:cNvPr>
          <p:cNvSpPr/>
          <p:nvPr/>
        </p:nvSpPr>
        <p:spPr>
          <a:xfrm>
            <a:off x="15136141" y="5172588"/>
            <a:ext cx="31638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августа производит перегруппирование с учетом выпуска детей и приводит в соответствие фактическое количество детей с проектной мощностью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C7AF53FE-9BD6-464F-A1AC-5B54E6406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87" y="2441541"/>
            <a:ext cx="1220984" cy="1220984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A02CFE0F-313B-49F8-A95F-7E2E90A3AB2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8199D7"/>
              </a:clrFrom>
              <a:clrTo>
                <a:srgbClr val="8199D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1475" y="1664248"/>
            <a:ext cx="1219200" cy="1070589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EDCFF069-CBC7-470E-A56A-D9DF2B2FDC1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05016" y="2405702"/>
            <a:ext cx="922392" cy="889331"/>
          </a:xfrm>
          <a:prstGeom prst="rect">
            <a:avLst/>
          </a:prstGeom>
        </p:spPr>
      </p:pic>
      <p:sp>
        <p:nvSpPr>
          <p:cNvPr id="55" name="Стрелка: вниз 54">
            <a:extLst>
              <a:ext uri="{FF2B5EF4-FFF2-40B4-BE49-F238E27FC236}">
                <a16:creationId xmlns:a16="http://schemas.microsoft.com/office/drawing/2014/main" id="{1F611676-F6F1-4DA4-9E46-F0DD65AF3523}"/>
              </a:ext>
            </a:extLst>
          </p:cNvPr>
          <p:cNvSpPr/>
          <p:nvPr/>
        </p:nvSpPr>
        <p:spPr>
          <a:xfrm rot="16200000">
            <a:off x="5173471" y="2954301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трелка: вниз 57">
            <a:extLst>
              <a:ext uri="{FF2B5EF4-FFF2-40B4-BE49-F238E27FC236}">
                <a16:creationId xmlns:a16="http://schemas.microsoft.com/office/drawing/2014/main" id="{8E505336-CA26-49D6-96D1-A91A8B024A40}"/>
              </a:ext>
            </a:extLst>
          </p:cNvPr>
          <p:cNvSpPr/>
          <p:nvPr/>
        </p:nvSpPr>
        <p:spPr>
          <a:xfrm rot="16200000">
            <a:off x="14600425" y="2865481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трелка: вниз 58">
            <a:extLst>
              <a:ext uri="{FF2B5EF4-FFF2-40B4-BE49-F238E27FC236}">
                <a16:creationId xmlns:a16="http://schemas.microsoft.com/office/drawing/2014/main" id="{55D152EB-345A-499E-89B1-58CD92F0C4E0}"/>
              </a:ext>
            </a:extLst>
          </p:cNvPr>
          <p:cNvSpPr/>
          <p:nvPr/>
        </p:nvSpPr>
        <p:spPr>
          <a:xfrm rot="16200000">
            <a:off x="9983755" y="3038171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8" name="Рисунок 77">
            <a:extLst>
              <a:ext uri="{FF2B5EF4-FFF2-40B4-BE49-F238E27FC236}">
                <a16:creationId xmlns:a16="http://schemas.microsoft.com/office/drawing/2014/main" id="{26518877-045D-4BE7-B297-37A1AD2396B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05553" y="5172588"/>
            <a:ext cx="1077217" cy="1077217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2AC14697-9C5C-4F77-A770-1AF504D080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4494" y="5312995"/>
            <a:ext cx="1184519" cy="687572"/>
          </a:xfrm>
          <a:prstGeom prst="rect">
            <a:avLst/>
          </a:prstGeom>
        </p:spPr>
      </p:pic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D633CA5F-3582-47BD-832F-6402CF8FD245}"/>
              </a:ext>
            </a:extLst>
          </p:cNvPr>
          <p:cNvSpPr/>
          <p:nvPr/>
        </p:nvSpPr>
        <p:spPr>
          <a:xfrm>
            <a:off x="5227627" y="6337348"/>
            <a:ext cx="66518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Принимает детей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Стрелка: вниз 80">
            <a:extLst>
              <a:ext uri="{FF2B5EF4-FFF2-40B4-BE49-F238E27FC236}">
                <a16:creationId xmlns:a16="http://schemas.microsoft.com/office/drawing/2014/main" id="{DA243007-77A6-4BA9-BA08-C40147BC8072}"/>
              </a:ext>
            </a:extLst>
          </p:cNvPr>
          <p:cNvSpPr/>
          <p:nvPr/>
        </p:nvSpPr>
        <p:spPr>
          <a:xfrm rot="16200000">
            <a:off x="4941760" y="5557926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Стрелка: вниз 81">
            <a:extLst>
              <a:ext uri="{FF2B5EF4-FFF2-40B4-BE49-F238E27FC236}">
                <a16:creationId xmlns:a16="http://schemas.microsoft.com/office/drawing/2014/main" id="{18EDBB1A-69C4-4B5C-9C19-BC8EE71E29E2}"/>
              </a:ext>
            </a:extLst>
          </p:cNvPr>
          <p:cNvSpPr/>
          <p:nvPr/>
        </p:nvSpPr>
        <p:spPr>
          <a:xfrm rot="16200000">
            <a:off x="8006754" y="5629904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Стрелка: вниз 82">
            <a:extLst>
              <a:ext uri="{FF2B5EF4-FFF2-40B4-BE49-F238E27FC236}">
                <a16:creationId xmlns:a16="http://schemas.microsoft.com/office/drawing/2014/main" id="{AA1B1412-D04E-4CA3-B140-6E3E58262470}"/>
              </a:ext>
            </a:extLst>
          </p:cNvPr>
          <p:cNvSpPr/>
          <p:nvPr/>
        </p:nvSpPr>
        <p:spPr>
          <a:xfrm rot="16200000">
            <a:off x="11028397" y="5597395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4" name="Рисунок 83">
            <a:extLst>
              <a:ext uri="{FF2B5EF4-FFF2-40B4-BE49-F238E27FC236}">
                <a16:creationId xmlns:a16="http://schemas.microsoft.com/office/drawing/2014/main" id="{6EF6E810-971B-490C-BB97-101E47ADA9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48514" y="4855591"/>
            <a:ext cx="766763" cy="766763"/>
          </a:xfrm>
          <a:prstGeom prst="rect">
            <a:avLst/>
          </a:prstGeom>
        </p:spPr>
      </p:pic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64C24952-BFC8-450E-9993-00009C584DE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01974" y="5013883"/>
            <a:ext cx="1376363" cy="1376363"/>
          </a:xfrm>
          <a:prstGeom prst="rect">
            <a:avLst/>
          </a:prstGeom>
        </p:spPr>
      </p:pic>
      <p:sp>
        <p:nvSpPr>
          <p:cNvPr id="86" name="Стрелка: вниз 85">
            <a:extLst>
              <a:ext uri="{FF2B5EF4-FFF2-40B4-BE49-F238E27FC236}">
                <a16:creationId xmlns:a16="http://schemas.microsoft.com/office/drawing/2014/main" id="{98EE97A6-E2B9-4643-ADE4-E77E39C79D4E}"/>
              </a:ext>
            </a:extLst>
          </p:cNvPr>
          <p:cNvSpPr/>
          <p:nvPr/>
        </p:nvSpPr>
        <p:spPr>
          <a:xfrm rot="16200000">
            <a:off x="14898361" y="5590354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трелка: вниз 86">
            <a:extLst>
              <a:ext uri="{FF2B5EF4-FFF2-40B4-BE49-F238E27FC236}">
                <a16:creationId xmlns:a16="http://schemas.microsoft.com/office/drawing/2014/main" id="{A42465C0-7580-4C88-ADB9-ED297A49D726}"/>
              </a:ext>
            </a:extLst>
          </p:cNvPr>
          <p:cNvSpPr/>
          <p:nvPr/>
        </p:nvSpPr>
        <p:spPr>
          <a:xfrm rot="16200000">
            <a:off x="606681" y="5590354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трелка: вниз 87">
            <a:extLst>
              <a:ext uri="{FF2B5EF4-FFF2-40B4-BE49-F238E27FC236}">
                <a16:creationId xmlns:a16="http://schemas.microsoft.com/office/drawing/2014/main" id="{2456E12D-F17F-4B72-A5A8-94D6CC4B9970}"/>
              </a:ext>
            </a:extLst>
          </p:cNvPr>
          <p:cNvSpPr/>
          <p:nvPr/>
        </p:nvSpPr>
        <p:spPr>
          <a:xfrm rot="16200000">
            <a:off x="17751000" y="2892363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id="{771049D4-9125-4C05-A632-06B06D9AD322}"/>
              </a:ext>
            </a:extLst>
          </p:cNvPr>
          <p:cNvSpPr/>
          <p:nvPr/>
        </p:nvSpPr>
        <p:spPr>
          <a:xfrm>
            <a:off x="5618048" y="1681898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id="{5F7A3B3B-96F5-4F1F-89C4-83A3AFC91CEE}"/>
              </a:ext>
            </a:extLst>
          </p:cNvPr>
          <p:cNvSpPr/>
          <p:nvPr/>
        </p:nvSpPr>
        <p:spPr>
          <a:xfrm>
            <a:off x="10830913" y="1720238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C005E7C4-0A71-4816-AE39-F87ECFEA1D37}"/>
              </a:ext>
            </a:extLst>
          </p:cNvPr>
          <p:cNvSpPr/>
          <p:nvPr/>
        </p:nvSpPr>
        <p:spPr>
          <a:xfrm>
            <a:off x="1110021" y="4530025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ИС МИО: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BDE68655-B827-477D-B40F-8CC06DF69041}"/>
              </a:ext>
            </a:extLst>
          </p:cNvPr>
          <p:cNvSpPr/>
          <p:nvPr/>
        </p:nvSpPr>
        <p:spPr>
          <a:xfrm>
            <a:off x="9125730" y="4461800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80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"/>
          <p:cNvGrpSpPr/>
          <p:nvPr/>
        </p:nvGrpSpPr>
        <p:grpSpPr>
          <a:xfrm>
            <a:off x="-304800" y="9775306"/>
            <a:ext cx="18973800" cy="1542251"/>
            <a:chOff x="0" y="0"/>
            <a:chExt cx="58960502" cy="5372100"/>
          </a:xfrm>
        </p:grpSpPr>
        <p:sp>
          <p:nvSpPr>
            <p:cNvPr id="22" name="Freeform 3"/>
            <p:cNvSpPr/>
            <p:nvPr/>
          </p:nvSpPr>
          <p:spPr>
            <a:xfrm>
              <a:off x="0" y="0"/>
              <a:ext cx="58960500" cy="5372100"/>
            </a:xfrm>
            <a:custGeom>
              <a:avLst/>
              <a:gdLst/>
              <a:ahLst/>
              <a:cxnLst/>
              <a:rect l="l" t="t" r="r" b="b"/>
              <a:pathLst>
                <a:path w="58960500" h="5372100">
                  <a:moveTo>
                    <a:pt x="57409829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7409829" y="5372100"/>
                  </a:lnTo>
                  <a:lnTo>
                    <a:pt x="58960500" y="2686050"/>
                  </a:lnTo>
                  <a:lnTo>
                    <a:pt x="57409829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sp>
        <p:nvSpPr>
          <p:cNvPr id="23" name="Прямоугольник 22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119" y="3725595"/>
            <a:ext cx="33110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Указывает в ИС МИО предположительную дату выпуска детей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A505EF52-5B6C-4BC7-9CB3-272D00C7A52D}"/>
              </a:ext>
            </a:extLst>
          </p:cNvPr>
          <p:cNvSpPr/>
          <p:nvPr/>
        </p:nvSpPr>
        <p:spPr>
          <a:xfrm>
            <a:off x="545300" y="2195946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24BDA41-2ACF-4481-818C-0F7D607BB11E}"/>
              </a:ext>
            </a:extLst>
          </p:cNvPr>
          <p:cNvSpPr/>
          <p:nvPr/>
        </p:nvSpPr>
        <p:spPr>
          <a:xfrm>
            <a:off x="8645723" y="2135866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ИС МИО: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501DB09-6B56-4E75-AE0C-A395FAB6767D}"/>
              </a:ext>
            </a:extLst>
          </p:cNvPr>
          <p:cNvSpPr/>
          <p:nvPr/>
        </p:nvSpPr>
        <p:spPr>
          <a:xfrm>
            <a:off x="7597198" y="5853178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CBE281D-FD5B-4159-9592-7B644A4C65D8}"/>
              </a:ext>
            </a:extLst>
          </p:cNvPr>
          <p:cNvSpPr/>
          <p:nvPr/>
        </p:nvSpPr>
        <p:spPr>
          <a:xfrm>
            <a:off x="12614084" y="5889535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ФЦ: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F5F544D-BA7F-4D4C-A0D1-5A2A4956A43C}"/>
              </a:ext>
            </a:extLst>
          </p:cNvPr>
          <p:cNvSpPr txBox="1"/>
          <p:nvPr/>
        </p:nvSpPr>
        <p:spPr>
          <a:xfrm>
            <a:off x="1981200" y="2405702"/>
            <a:ext cx="439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5907A6A-A4AF-460C-BD08-C61377DD7714}"/>
              </a:ext>
            </a:extLst>
          </p:cNvPr>
          <p:cNvSpPr/>
          <p:nvPr/>
        </p:nvSpPr>
        <p:spPr>
          <a:xfrm>
            <a:off x="4046822" y="3640799"/>
            <a:ext cx="33110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Публикует свободные места с учетом даты освобождения мест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B0F1877-BCAF-4E79-AE5C-31FD5CBBC0AD}"/>
              </a:ext>
            </a:extLst>
          </p:cNvPr>
          <p:cNvSpPr txBox="1"/>
          <p:nvPr/>
        </p:nvSpPr>
        <p:spPr>
          <a:xfrm>
            <a:off x="2975648" y="8693288"/>
            <a:ext cx="30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C3998C5E-716F-4CB1-9654-C14E6B3B12BE}"/>
              </a:ext>
            </a:extLst>
          </p:cNvPr>
          <p:cNvSpPr/>
          <p:nvPr/>
        </p:nvSpPr>
        <p:spPr>
          <a:xfrm>
            <a:off x="11784029" y="3933776"/>
            <a:ext cx="33110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Распределяет отложенные ваучеры в очередь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41F3FEF1-3B3E-4FA9-8CFA-99FC5F8E3527}"/>
              </a:ext>
            </a:extLst>
          </p:cNvPr>
          <p:cNvSpPr/>
          <p:nvPr/>
        </p:nvSpPr>
        <p:spPr>
          <a:xfrm>
            <a:off x="14895947" y="3323506"/>
            <a:ext cx="331107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Информирует ДО, которое выбрано родителем для зачисления о дате начала финансирования отложенного ваучера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EB26624-C652-4B58-8B2E-3D659637F1B8}"/>
              </a:ext>
            </a:extLst>
          </p:cNvPr>
          <p:cNvSpPr txBox="1"/>
          <p:nvPr/>
        </p:nvSpPr>
        <p:spPr>
          <a:xfrm>
            <a:off x="9918888" y="3412617"/>
            <a:ext cx="785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/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BDCC74B3-0E2D-4BFD-A206-054DB58DF762}"/>
              </a:ext>
            </a:extLst>
          </p:cNvPr>
          <p:cNvSpPr/>
          <p:nvPr/>
        </p:nvSpPr>
        <p:spPr>
          <a:xfrm>
            <a:off x="6577697" y="7826202"/>
            <a:ext cx="33110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Табелирует</a:t>
            </a:r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ребенка по истечению 30 календарных дней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97A656F7-2E36-4A78-A710-B9099D6E9039}"/>
              </a:ext>
            </a:extLst>
          </p:cNvPr>
          <p:cNvSpPr/>
          <p:nvPr/>
        </p:nvSpPr>
        <p:spPr>
          <a:xfrm>
            <a:off x="1826964" y="7650684"/>
            <a:ext cx="33110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истечению 30 календарных дней включает ребенка в табель посещаемости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DFD6AA7A-B5B4-40BF-A215-4E57D9DF6FE7}"/>
              </a:ext>
            </a:extLst>
          </p:cNvPr>
          <p:cNvSpPr/>
          <p:nvPr/>
        </p:nvSpPr>
        <p:spPr>
          <a:xfrm>
            <a:off x="122187" y="117501"/>
            <a:ext cx="17411328" cy="1904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пункт </a:t>
            </a:r>
            <a:r>
              <a:rPr lang="ru-RU" sz="3377" b="1" dirty="0" smtClean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22. </a:t>
            </a:r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Отложенный ваучер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вид ваучера, который поступает к распределению ваучеров с учетом ожидаемого выпуска детей из ДО, и финансирование которого начинается по истечению 30 (тридцати) календарных дней с даты выдачи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ваучера (при этом, финансирование начинается с 1 июня)</a:t>
            </a:r>
            <a:endParaRPr lang="ru-RU" sz="337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ADFEA079-7D60-42BD-8D29-C5530C8FCE29}"/>
              </a:ext>
            </a:extLst>
          </p:cNvPr>
          <p:cNvSpPr/>
          <p:nvPr/>
        </p:nvSpPr>
        <p:spPr>
          <a:xfrm>
            <a:off x="8070958" y="3892675"/>
            <a:ext cx="33110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Генерирует количество отложеных ваучеров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237C7231-2350-4B10-8CA0-12D25B6B34CA}"/>
              </a:ext>
            </a:extLst>
          </p:cNvPr>
          <p:cNvSpPr/>
          <p:nvPr/>
        </p:nvSpPr>
        <p:spPr>
          <a:xfrm>
            <a:off x="11771203" y="7531865"/>
            <a:ext cx="33110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в расчет и производит оплату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ru-RU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B448B32-7A8A-4633-A696-CF16ABFED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3180" y="2612854"/>
            <a:ext cx="878355" cy="878355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C955E598-9488-4F0E-9614-6B5E3A89364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8199D7"/>
              </a:clrFrom>
              <a:clrTo>
                <a:srgbClr val="8199D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5152" y="2516738"/>
            <a:ext cx="1219200" cy="1070589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79913CD4-F39D-49F0-832D-1009DA12B10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0" y="2819631"/>
            <a:ext cx="1014081" cy="1014081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B57B2C83-38D9-4D7E-8E09-5530D22972F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22947" y="2557413"/>
            <a:ext cx="1376363" cy="1376363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11F5E3BA-E216-4F43-B3D3-56ABD3EACB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82311" y="6682127"/>
            <a:ext cx="766763" cy="766763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5DB9FA85-4F4E-453A-A729-B76BA00F5D7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53582" y="6446521"/>
            <a:ext cx="1224164" cy="1224164"/>
          </a:xfrm>
          <a:prstGeom prst="rect">
            <a:avLst/>
          </a:prstGeom>
        </p:spPr>
      </p:pic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34F3264B-77BF-4F0F-8A00-6CB466AF7B22}"/>
              </a:ext>
            </a:extLst>
          </p:cNvPr>
          <p:cNvGrpSpPr/>
          <p:nvPr/>
        </p:nvGrpSpPr>
        <p:grpSpPr>
          <a:xfrm>
            <a:off x="7556620" y="6678341"/>
            <a:ext cx="995363" cy="995363"/>
            <a:chOff x="11963400" y="4860304"/>
            <a:chExt cx="995363" cy="995363"/>
          </a:xfrm>
        </p:grpSpPr>
        <p:pic>
          <p:nvPicPr>
            <p:cNvPr id="57" name="Рисунок 56">
              <a:extLst>
                <a:ext uri="{FF2B5EF4-FFF2-40B4-BE49-F238E27FC236}">
                  <a16:creationId xmlns:a16="http://schemas.microsoft.com/office/drawing/2014/main" id="{BD590AC4-7E5D-4287-8AF3-060408098B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963400" y="4860304"/>
              <a:ext cx="995363" cy="995363"/>
            </a:xfrm>
            <a:prstGeom prst="rect">
              <a:avLst/>
            </a:prstGeom>
          </p:spPr>
        </p:pic>
        <p:pic>
          <p:nvPicPr>
            <p:cNvPr id="58" name="Рисунок 57">
              <a:extLst>
                <a:ext uri="{FF2B5EF4-FFF2-40B4-BE49-F238E27FC236}">
                  <a16:creationId xmlns:a16="http://schemas.microsoft.com/office/drawing/2014/main" id="{7B135A07-CBDD-4252-A30A-7024154B9FD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403854" y="5381724"/>
              <a:ext cx="473946" cy="473943"/>
            </a:xfrm>
            <a:prstGeom prst="rect">
              <a:avLst/>
            </a:prstGeom>
          </p:spPr>
        </p:pic>
      </p:grpSp>
      <p:pic>
        <p:nvPicPr>
          <p:cNvPr id="1028" name="Picture 4" descr="Уведомление – Бесплатные иконки: интерфейс">
            <a:extLst>
              <a:ext uri="{FF2B5EF4-FFF2-40B4-BE49-F238E27FC236}">
                <a16:creationId xmlns:a16="http://schemas.microsoft.com/office/drawing/2014/main" id="{CCB40C00-13C2-4AB7-A642-1D380F758F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1348" y="2361187"/>
            <a:ext cx="802703" cy="80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Стрелка: вниз 58">
            <a:extLst>
              <a:ext uri="{FF2B5EF4-FFF2-40B4-BE49-F238E27FC236}">
                <a16:creationId xmlns:a16="http://schemas.microsoft.com/office/drawing/2014/main" id="{8D8F254F-8A6F-4770-892C-9F6D368D6468}"/>
              </a:ext>
            </a:extLst>
          </p:cNvPr>
          <p:cNvSpPr/>
          <p:nvPr/>
        </p:nvSpPr>
        <p:spPr>
          <a:xfrm rot="16200000">
            <a:off x="3505506" y="3711621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трелка: вниз 61">
            <a:extLst>
              <a:ext uri="{FF2B5EF4-FFF2-40B4-BE49-F238E27FC236}">
                <a16:creationId xmlns:a16="http://schemas.microsoft.com/office/drawing/2014/main" id="{8AF7DB0A-E245-46FE-942D-528871DA69C4}"/>
              </a:ext>
            </a:extLst>
          </p:cNvPr>
          <p:cNvSpPr/>
          <p:nvPr/>
        </p:nvSpPr>
        <p:spPr>
          <a:xfrm rot="16200000">
            <a:off x="7452268" y="3697049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трелка: вниз 70">
            <a:extLst>
              <a:ext uri="{FF2B5EF4-FFF2-40B4-BE49-F238E27FC236}">
                <a16:creationId xmlns:a16="http://schemas.microsoft.com/office/drawing/2014/main" id="{A8C8BA1E-F406-49FA-B957-34C8696DB297}"/>
              </a:ext>
            </a:extLst>
          </p:cNvPr>
          <p:cNvSpPr/>
          <p:nvPr/>
        </p:nvSpPr>
        <p:spPr>
          <a:xfrm rot="16200000">
            <a:off x="11625511" y="3679750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Стрелка: вниз 72">
            <a:extLst>
              <a:ext uri="{FF2B5EF4-FFF2-40B4-BE49-F238E27FC236}">
                <a16:creationId xmlns:a16="http://schemas.microsoft.com/office/drawing/2014/main" id="{85C7FC17-0A97-4E45-BE77-D0436A0320A1}"/>
              </a:ext>
            </a:extLst>
          </p:cNvPr>
          <p:cNvSpPr/>
          <p:nvPr/>
        </p:nvSpPr>
        <p:spPr>
          <a:xfrm rot="16200000">
            <a:off x="14806214" y="3709643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Стрелка: вниз 73">
            <a:extLst>
              <a:ext uri="{FF2B5EF4-FFF2-40B4-BE49-F238E27FC236}">
                <a16:creationId xmlns:a16="http://schemas.microsoft.com/office/drawing/2014/main" id="{DF6F8A56-D50D-4EE2-B6D1-1066715EFE82}"/>
              </a:ext>
            </a:extLst>
          </p:cNvPr>
          <p:cNvSpPr/>
          <p:nvPr/>
        </p:nvSpPr>
        <p:spPr>
          <a:xfrm rot="16200000">
            <a:off x="1665402" y="7475059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трелка: вниз 74">
            <a:extLst>
              <a:ext uri="{FF2B5EF4-FFF2-40B4-BE49-F238E27FC236}">
                <a16:creationId xmlns:a16="http://schemas.microsoft.com/office/drawing/2014/main" id="{4D8F6D27-793E-4A5E-BB7C-5D7813A24E06}"/>
              </a:ext>
            </a:extLst>
          </p:cNvPr>
          <p:cNvSpPr/>
          <p:nvPr/>
        </p:nvSpPr>
        <p:spPr>
          <a:xfrm rot="16200000">
            <a:off x="5789527" y="7471093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Стрелка: вниз 75">
            <a:extLst>
              <a:ext uri="{FF2B5EF4-FFF2-40B4-BE49-F238E27FC236}">
                <a16:creationId xmlns:a16="http://schemas.microsoft.com/office/drawing/2014/main" id="{CFA1C980-8A78-4AE5-9FC1-D3004CFD8FF5}"/>
              </a:ext>
            </a:extLst>
          </p:cNvPr>
          <p:cNvSpPr/>
          <p:nvPr/>
        </p:nvSpPr>
        <p:spPr>
          <a:xfrm rot="16200000">
            <a:off x="10772063" y="7455058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трелка: вниз 76">
            <a:extLst>
              <a:ext uri="{FF2B5EF4-FFF2-40B4-BE49-F238E27FC236}">
                <a16:creationId xmlns:a16="http://schemas.microsoft.com/office/drawing/2014/main" id="{D77C0E95-165C-4058-954A-8ED3D1E499D7}"/>
              </a:ext>
            </a:extLst>
          </p:cNvPr>
          <p:cNvSpPr/>
          <p:nvPr/>
        </p:nvSpPr>
        <p:spPr>
          <a:xfrm rot="16200000">
            <a:off x="17888875" y="3679751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49E95DA2-2A22-4C0D-8590-549D88871147}"/>
              </a:ext>
            </a:extLst>
          </p:cNvPr>
          <p:cNvSpPr/>
          <p:nvPr/>
        </p:nvSpPr>
        <p:spPr>
          <a:xfrm>
            <a:off x="4407703" y="2116417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945C8B7A-29F2-4100-AF62-12D42C55A960}"/>
              </a:ext>
            </a:extLst>
          </p:cNvPr>
          <p:cNvSpPr/>
          <p:nvPr/>
        </p:nvSpPr>
        <p:spPr>
          <a:xfrm>
            <a:off x="12159113" y="2129961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ИС МИО: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126CE3D7-902C-4E38-966C-A98177496C73}"/>
              </a:ext>
            </a:extLst>
          </p:cNvPr>
          <p:cNvSpPr/>
          <p:nvPr/>
        </p:nvSpPr>
        <p:spPr>
          <a:xfrm>
            <a:off x="15348608" y="2116416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ИС МИО: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26E7B5A6-9B29-4F54-9E2B-501C2F94D129}"/>
              </a:ext>
            </a:extLst>
          </p:cNvPr>
          <p:cNvSpPr/>
          <p:nvPr/>
        </p:nvSpPr>
        <p:spPr>
          <a:xfrm>
            <a:off x="2451855" y="5914214"/>
            <a:ext cx="2097049" cy="612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ИС МИО: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468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7572" y="9775306"/>
            <a:ext cx="16926697" cy="1542251"/>
            <a:chOff x="0" y="0"/>
            <a:chExt cx="58960502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960500" cy="5372100"/>
            </a:xfrm>
            <a:custGeom>
              <a:avLst/>
              <a:gdLst/>
              <a:ahLst/>
              <a:cxnLst/>
              <a:rect l="l" t="t" r="r" b="b"/>
              <a:pathLst>
                <a:path w="58960500" h="5372100">
                  <a:moveTo>
                    <a:pt x="57409829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7409829" y="5372100"/>
                  </a:lnTo>
                  <a:lnTo>
                    <a:pt x="58960500" y="2686050"/>
                  </a:lnTo>
                  <a:lnTo>
                    <a:pt x="57409829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sp>
        <p:nvSpPr>
          <p:cNvPr id="57" name="Freeform 3"/>
          <p:cNvSpPr/>
          <p:nvPr/>
        </p:nvSpPr>
        <p:spPr>
          <a:xfrm>
            <a:off x="-80431" y="0"/>
            <a:ext cx="1394012" cy="710707"/>
          </a:xfrm>
          <a:custGeom>
            <a:avLst/>
            <a:gdLst/>
            <a:ahLst/>
            <a:cxnLst/>
            <a:rect l="l" t="t" r="r" b="b"/>
            <a:pathLst>
              <a:path w="1334407" h="761903">
                <a:moveTo>
                  <a:pt x="0" y="0"/>
                </a:moveTo>
                <a:lnTo>
                  <a:pt x="1334407" y="0"/>
                </a:lnTo>
                <a:lnTo>
                  <a:pt x="1334407" y="761903"/>
                </a:lnTo>
                <a:lnTo>
                  <a:pt x="0" y="7619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51576"/>
            </a:stretch>
          </a:blipFill>
        </p:spPr>
      </p:sp>
      <p:sp>
        <p:nvSpPr>
          <p:cNvPr id="29" name="Прямоугольник 28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7929" y="773366"/>
            <a:ext cx="17996647" cy="113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Дополнительные инструменты для ДО в целях снижения риска </a:t>
            </a:r>
            <a:r>
              <a:rPr lang="ru-RU" sz="3377" b="1" dirty="0" err="1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недокомплектования</a:t>
            </a:r>
            <a:r>
              <a:rPr lang="ru-RU" sz="3377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 в период летнего комплектования </a:t>
            </a:r>
            <a:endParaRPr lang="ru-RU" sz="3377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28197" y="1952272"/>
            <a:ext cx="870646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Пункт 49.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Внесены изменения по наполняемости групп в разновозрастных группах:</a:t>
            </a:r>
          </a:p>
          <a:p>
            <a:pPr marL="627063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1) при наличии в группе детей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двух возрастов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65125" indent="79375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- 1 года и 2-х лет – не более 15 детей; </a:t>
            </a:r>
          </a:p>
          <a:p>
            <a:pPr marL="365125" indent="79375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- 2-х и 3-х лет – не более 20 детей;</a:t>
            </a:r>
          </a:p>
          <a:p>
            <a:pPr marL="365125" indent="79375"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- 3-х и 4-х лет - не более 25 детей;</a:t>
            </a:r>
          </a:p>
          <a:p>
            <a:pPr marL="365125" indent="79375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4-х и 5-ти лет– не более 25 детей;</a:t>
            </a:r>
          </a:p>
          <a:p>
            <a:pPr marL="365125" indent="79375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2) при наличии в группе детей трех возрастов:</a:t>
            </a:r>
          </a:p>
          <a:p>
            <a:pPr marL="365125" indent="79375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- 2-х, 3-х, 4-х лет – не более 25 детей;</a:t>
            </a:r>
          </a:p>
          <a:p>
            <a:pPr marL="365125" indent="79375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- 3-х, 4-х, 5-ти лет – не более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25 детей.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4347" y="2327784"/>
            <a:ext cx="743316" cy="6096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A066CB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555203" y="2327784"/>
            <a:ext cx="743316" cy="6096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A066CB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F691134-A1EF-4A88-949B-D6B564EB5F5B}"/>
              </a:ext>
            </a:extLst>
          </p:cNvPr>
          <p:cNvSpPr/>
          <p:nvPr/>
        </p:nvSpPr>
        <p:spPr>
          <a:xfrm>
            <a:off x="1131479" y="6279384"/>
            <a:ext cx="87064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Предлагается создание разновозрастных групп перед летним комплектованием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0FB3802-6B32-4AAB-BEB2-14093CADE404}"/>
              </a:ext>
            </a:extLst>
          </p:cNvPr>
          <p:cNvSpPr/>
          <p:nvPr/>
        </p:nvSpPr>
        <p:spPr>
          <a:xfrm>
            <a:off x="1127507" y="7995906"/>
            <a:ext cx="87064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Позволяет набрать детей в целях снижения риска не укомплектования и недофинансирования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0B5F4DAF-A06C-4350-BAF2-669F1E24F8A1}"/>
              </a:ext>
            </a:extLst>
          </p:cNvPr>
          <p:cNvSpPr/>
          <p:nvPr/>
        </p:nvSpPr>
        <p:spPr>
          <a:xfrm>
            <a:off x="4343400" y="6132522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id="{5B2B6D37-8C79-4AEA-8979-8845FB7911CE}"/>
              </a:ext>
            </a:extLst>
          </p:cNvPr>
          <p:cNvSpPr/>
          <p:nvPr/>
        </p:nvSpPr>
        <p:spPr>
          <a:xfrm>
            <a:off x="4343400" y="7702182"/>
            <a:ext cx="381000" cy="391251"/>
          </a:xfrm>
          <a:prstGeom prst="downArrow">
            <a:avLst/>
          </a:prstGeom>
          <a:solidFill>
            <a:srgbClr val="A066CB"/>
          </a:solidFill>
          <a:ln>
            <a:solidFill>
              <a:srgbClr val="A066CB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ED101D1-8492-4925-B9E2-7BD67B2A3F86}"/>
              </a:ext>
            </a:extLst>
          </p:cNvPr>
          <p:cNvSpPr txBox="1"/>
          <p:nvPr/>
        </p:nvSpPr>
        <p:spPr>
          <a:xfrm>
            <a:off x="528005" y="2356901"/>
            <a:ext cx="785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ru-RU" sz="2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2119F1B-7E50-46BE-972F-CC960F3EA6E9}"/>
              </a:ext>
            </a:extLst>
          </p:cNvPr>
          <p:cNvSpPr txBox="1"/>
          <p:nvPr/>
        </p:nvSpPr>
        <p:spPr>
          <a:xfrm>
            <a:off x="9775639" y="2417049"/>
            <a:ext cx="785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3AB1B448-9E18-4803-99BB-89866C63FFA0}"/>
              </a:ext>
            </a:extLst>
          </p:cNvPr>
          <p:cNvSpPr/>
          <p:nvPr/>
        </p:nvSpPr>
        <p:spPr>
          <a:xfrm>
            <a:off x="10499905" y="1952272"/>
            <a:ext cx="75146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Пункт 50.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Если МИО установлено, что на каждого ребенка с ООП выделяется не менее 3-кратного подушевого норматива, то при комплектовании группы количество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ваучеродержателей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уменьшается в пропорции 1 к 3 (на каждого ребенка с ООП — 3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ваучеродержателя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меньше).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(по решению МИО)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DB450BC-4673-4A42-9DD7-837981357446}"/>
              </a:ext>
            </a:extLst>
          </p:cNvPr>
          <p:cNvSpPr/>
          <p:nvPr/>
        </p:nvSpPr>
        <p:spPr>
          <a:xfrm>
            <a:off x="9509140" y="5865409"/>
            <a:ext cx="743316" cy="6096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A066CB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9CC8E4E-D3E1-484E-ACEF-83D15539636B}"/>
              </a:ext>
            </a:extLst>
          </p:cNvPr>
          <p:cNvSpPr txBox="1"/>
          <p:nvPr/>
        </p:nvSpPr>
        <p:spPr>
          <a:xfrm>
            <a:off x="9743464" y="5980369"/>
            <a:ext cx="785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BA3E5433-3154-474A-AAB4-12FEDC1479F6}"/>
              </a:ext>
            </a:extLst>
          </p:cNvPr>
          <p:cNvSpPr/>
          <p:nvPr/>
        </p:nvSpPr>
        <p:spPr>
          <a:xfrm>
            <a:off x="10518955" y="5357514"/>
            <a:ext cx="751467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Пункт 10.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 полном удовлетворении очереди по всем категориям допускается выдача ваучера детям, достигшим возраста полутора лет и старше.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466FC42-F828-452B-940C-90ED6A888185}"/>
              </a:ext>
            </a:extLst>
          </p:cNvPr>
          <p:cNvSpPr/>
          <p:nvPr/>
        </p:nvSpPr>
        <p:spPr>
          <a:xfrm>
            <a:off x="10561215" y="7953914"/>
            <a:ext cx="75146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Пункт 10.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Очереди обновляются ежегодно по состоянию на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30 июня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416F428-4CC7-4849-A7A8-D90C4D363EC6}"/>
              </a:ext>
            </a:extLst>
          </p:cNvPr>
          <p:cNvSpPr/>
          <p:nvPr/>
        </p:nvSpPr>
        <p:spPr>
          <a:xfrm>
            <a:off x="9563005" y="7998937"/>
            <a:ext cx="743316" cy="6096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A066CB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13AFC8B-2664-4F3D-914F-C641296A9637}"/>
              </a:ext>
            </a:extLst>
          </p:cNvPr>
          <p:cNvSpPr txBox="1"/>
          <p:nvPr/>
        </p:nvSpPr>
        <p:spPr>
          <a:xfrm>
            <a:off x="9797329" y="8113897"/>
            <a:ext cx="785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88849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97572" y="9775306"/>
            <a:ext cx="16926697" cy="1542251"/>
            <a:chOff x="0" y="0"/>
            <a:chExt cx="58960502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8960500" cy="5372100"/>
            </a:xfrm>
            <a:custGeom>
              <a:avLst/>
              <a:gdLst/>
              <a:ahLst/>
              <a:cxnLst/>
              <a:rect l="l" t="t" r="r" b="b"/>
              <a:pathLst>
                <a:path w="58960500" h="5372100">
                  <a:moveTo>
                    <a:pt x="57409829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57409829" y="5372100"/>
                  </a:lnTo>
                  <a:lnTo>
                    <a:pt x="58960500" y="2686050"/>
                  </a:lnTo>
                  <a:lnTo>
                    <a:pt x="57409829" y="0"/>
                  </a:lnTo>
                  <a:close/>
                </a:path>
              </a:pathLst>
            </a:custGeom>
            <a:solidFill>
              <a:srgbClr val="A066CB"/>
            </a:solidFill>
          </p:spPr>
        </p:sp>
      </p:grpSp>
      <p:sp>
        <p:nvSpPr>
          <p:cNvPr id="57" name="Freeform 3"/>
          <p:cNvSpPr/>
          <p:nvPr/>
        </p:nvSpPr>
        <p:spPr>
          <a:xfrm>
            <a:off x="-80431" y="0"/>
            <a:ext cx="1394012" cy="710707"/>
          </a:xfrm>
          <a:custGeom>
            <a:avLst/>
            <a:gdLst/>
            <a:ahLst/>
            <a:cxnLst/>
            <a:rect l="l" t="t" r="r" b="b"/>
            <a:pathLst>
              <a:path w="1334407" h="761903">
                <a:moveTo>
                  <a:pt x="0" y="0"/>
                </a:moveTo>
                <a:lnTo>
                  <a:pt x="1334407" y="0"/>
                </a:lnTo>
                <a:lnTo>
                  <a:pt x="1334407" y="761903"/>
                </a:lnTo>
                <a:lnTo>
                  <a:pt x="0" y="7619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t="-51576"/>
            </a:stretch>
          </a:blipFill>
        </p:spPr>
      </p:sp>
      <p:sp>
        <p:nvSpPr>
          <p:cNvPr id="29" name="Прямоугольник 28"/>
          <p:cNvSpPr/>
          <p:nvPr/>
        </p:nvSpPr>
        <p:spPr>
          <a:xfrm>
            <a:off x="17533515" y="219480"/>
            <a:ext cx="741485" cy="367252"/>
          </a:xfrm>
          <a:prstGeom prst="rect">
            <a:avLst/>
          </a:prstGeom>
          <a:solidFill>
            <a:srgbClr val="A066CB"/>
          </a:soli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600200" y="196451"/>
            <a:ext cx="49774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1836B2"/>
                </a:solidFill>
                <a:latin typeface="Arial" panose="020B0604020202020204" pitchFamily="34" charset="0"/>
                <a:cs typeface="Arial" panose="020B0604020202020204" pitchFamily="34" charset="0"/>
                <a:sym typeface="Poppins Regular"/>
              </a:rPr>
              <a:t>Необходимые меры:</a:t>
            </a:r>
            <a:endParaRPr lang="ru-RU" sz="3600" b="1" dirty="0">
              <a:solidFill>
                <a:srgbClr val="1836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 rot="5400000">
            <a:off x="182414" y="1389051"/>
            <a:ext cx="868321" cy="748553"/>
          </a:xfrm>
          <a:prstGeom prst="triangle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A066CB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88520" y="1513856"/>
            <a:ext cx="15621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До 1 июня ДО  завершить работы по формированию реестра по отпускам детей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88520" y="3351114"/>
            <a:ext cx="161830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Внести информацию в ИС МИО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3200" dirty="0">
                <a:latin typeface="Arial" panose="020B0604020202020204" pitchFamily="34" charset="0"/>
                <a:cs typeface="Arial" panose="020B0604020202020204" pitchFamily="34" charset="0"/>
              </a:rPr>
              <a:t>с 1 июня по отпукскам детей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13581" y="5150710"/>
            <a:ext cx="161554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До 1 июня ДО завершить работы по формированию реестра детей, планируемых к выпуску</a:t>
            </a:r>
          </a:p>
        </p:txBody>
      </p:sp>
      <p:sp>
        <p:nvSpPr>
          <p:cNvPr id="15" name="Равнобедренный треугольник 14"/>
          <p:cNvSpPr/>
          <p:nvPr/>
        </p:nvSpPr>
        <p:spPr>
          <a:xfrm rot="5400000">
            <a:off x="182413" y="3257018"/>
            <a:ext cx="868321" cy="748553"/>
          </a:xfrm>
          <a:prstGeom prst="triangle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A066CB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 rot="5400000">
            <a:off x="182413" y="5129682"/>
            <a:ext cx="868321" cy="748553"/>
          </a:xfrm>
          <a:prstGeom prst="triangle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A066CB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Равнобедренный треугольник 20"/>
          <p:cNvSpPr/>
          <p:nvPr/>
        </p:nvSpPr>
        <p:spPr>
          <a:xfrm rot="5400000">
            <a:off x="182412" y="7002346"/>
            <a:ext cx="868321" cy="748553"/>
          </a:xfrm>
          <a:prstGeom prst="triangle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A066CB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rgbClr val="A066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1793660-2A6B-4542-84F4-3EA335B9B53F}"/>
              </a:ext>
            </a:extLst>
          </p:cNvPr>
          <p:cNvSpPr/>
          <p:nvPr/>
        </p:nvSpPr>
        <p:spPr>
          <a:xfrm>
            <a:off x="1313581" y="7124454"/>
            <a:ext cx="13252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Внести информацию в ИС МИО </a:t>
            </a:r>
            <a:r>
              <a:rPr lang="kk-KZ" sz="3200" dirty="0">
                <a:latin typeface="Arial" panose="020B0604020202020204" pitchFamily="34" charset="0"/>
                <a:cs typeface="Arial" panose="020B0604020202020204" pitchFamily="34" charset="0"/>
              </a:rPr>
              <a:t>с 1 июня по выпуску детей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8BB32C4-4DC9-4004-B314-CD6A29ECD249}"/>
              </a:ext>
            </a:extLst>
          </p:cNvPr>
          <p:cNvSpPr txBox="1"/>
          <p:nvPr/>
        </p:nvSpPr>
        <p:spPr>
          <a:xfrm>
            <a:off x="304784" y="1513856"/>
            <a:ext cx="785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endParaRPr lang="ru-RU" sz="2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C55705-6684-4BBD-ACED-BCCB9087A85B}"/>
              </a:ext>
            </a:extLst>
          </p:cNvPr>
          <p:cNvSpPr txBox="1"/>
          <p:nvPr/>
        </p:nvSpPr>
        <p:spPr>
          <a:xfrm>
            <a:off x="323597" y="3375078"/>
            <a:ext cx="785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endParaRPr lang="ru-RU" sz="2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F4CFE2-B5B6-4958-907F-57BAD0851008}"/>
              </a:ext>
            </a:extLst>
          </p:cNvPr>
          <p:cNvSpPr txBox="1"/>
          <p:nvPr/>
        </p:nvSpPr>
        <p:spPr>
          <a:xfrm>
            <a:off x="362183" y="5263037"/>
            <a:ext cx="785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endParaRPr lang="ru-RU" sz="2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D7D1E4-8E21-4C79-BEEB-7F1692326D46}"/>
              </a:ext>
            </a:extLst>
          </p:cNvPr>
          <p:cNvSpPr txBox="1"/>
          <p:nvPr/>
        </p:nvSpPr>
        <p:spPr>
          <a:xfrm>
            <a:off x="304784" y="7112073"/>
            <a:ext cx="7855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48490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21108</TotalTime>
  <Words>565</Words>
  <Application>Microsoft Office PowerPoint</Application>
  <PresentationFormat>Произвольный</PresentationFormat>
  <Paragraphs>77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Poppins Regular</vt:lpstr>
      <vt:lpstr>Fira Sans Ultra-Bold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Purple Casual Corporate App Development Startup Digital Brainstorm Presentation</dc:title>
  <dc:creator>Наукенова Гульмира Кайдаровна</dc:creator>
  <cp:lastModifiedBy>Наукенова Гульмира Кайдаровна</cp:lastModifiedBy>
  <cp:revision>215</cp:revision>
  <cp:lastPrinted>2025-05-12T13:25:56Z</cp:lastPrinted>
  <dcterms:created xsi:type="dcterms:W3CDTF">2006-08-16T00:00:00Z</dcterms:created>
  <dcterms:modified xsi:type="dcterms:W3CDTF">2025-05-13T14:42:13Z</dcterms:modified>
  <dc:identifier>DAGYo0F8DDU</dc:identifier>
</cp:coreProperties>
</file>